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2"/>
  </p:notesMasterIdLst>
  <p:sldIdLst>
    <p:sldId id="256" r:id="rId4"/>
    <p:sldId id="257" r:id="rId5"/>
    <p:sldId id="266" r:id="rId6"/>
    <p:sldId id="264" r:id="rId7"/>
    <p:sldId id="261" r:id="rId8"/>
    <p:sldId id="267" r:id="rId9"/>
    <p:sldId id="269" r:id="rId10"/>
    <p:sldId id="268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E600"/>
    <a:srgbClr val="A0BBBA"/>
    <a:srgbClr val="536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DFDAD-C380-473E-875F-DB96DBDA01FF}" v="6" dt="2024-01-30T15:48:55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/>
    <p:restoredTop sz="80763"/>
  </p:normalViewPr>
  <p:slideViewPr>
    <p:cSldViewPr snapToGrid="0" snapToObjects="1">
      <p:cViewPr varScale="1">
        <p:scale>
          <a:sx n="90" d="100"/>
          <a:sy n="90" d="100"/>
        </p:scale>
        <p:origin x="1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647E3-4671-7449-8A01-E60961AF32D9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686F-E4C0-CC4A-BBF0-61ED7874F0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53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33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60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4229-DC07-BC32-2D15-B853B7E4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2D354D-9930-A17E-A3EB-5E92B1B21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711277-D19C-E15D-D54C-43EF7C94E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22FEEC-79E0-A3C1-BDBD-C56D6066D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57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38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B2448-F820-AD52-39BF-66046B338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5C4489D-042A-1657-8D14-1D6A372D9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8E7CAA-8F98-F017-621A-12EFFBCC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D157A9-6441-DFE1-572C-8729D5B51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47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E95B-020A-22BA-1A8E-4ADF6151A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BCDFC8-ED5E-4C6C-9159-B42F932F1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4E6CA40-B9ED-7C57-54FE-A46C3C5A4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761BCB-CCC1-15D8-3372-97FB96A12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20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D1BB-BA0D-AF01-1E39-15AEDD768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2C745C9-1737-A395-7EBF-1E7615D8D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1456EC-209B-AFE8-B97B-254B6056B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E9C2FF-2C2D-39DE-0AD1-7EF670C0A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E686F-E4C0-CC4A-BBF0-61ED7874F06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47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31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42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296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53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73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94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90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93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13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80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4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80EC5-E1D0-0F40-AF01-5233AAA85AD7}" type="datetimeFigureOut">
              <a:rPr lang="nl-NL" smtClean="0"/>
              <a:t>13-01-2025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98D68-BB88-D446-876A-25B15367B9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40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nardlievegoedcollege.n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hyperlink" Target="mailto:s.wijsman@stichtinglvo.n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8FC54-AD71-B74B-BEBE-4A0EC9B8E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780" y="3335747"/>
            <a:ext cx="8854440" cy="1599768"/>
          </a:xfrm>
        </p:spPr>
        <p:txBody>
          <a:bodyPr anchor="t">
            <a:noAutofit/>
          </a:bodyPr>
          <a:lstStyle/>
          <a:p>
            <a:r>
              <a:rPr lang="nl-NL" sz="4800" dirty="0">
                <a:solidFill>
                  <a:schemeClr val="bg1"/>
                </a:solidFill>
                <a:latin typeface="Georgia" panose="02040502050405020303" pitchFamily="18" charset="0"/>
              </a:rPr>
              <a:t>Bernard Lievegoed College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A6DE0C6-64BE-4D40-842F-933AFE76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95" y="504399"/>
            <a:ext cx="2230159" cy="22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1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AC015317-33BA-A747-B2FB-B55A8B10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70" y="528332"/>
            <a:ext cx="3632320" cy="1458045"/>
          </a:xfrm>
        </p:spPr>
        <p:txBody>
          <a:bodyPr anchor="t">
            <a:normAutofit/>
          </a:bodyPr>
          <a:lstStyle/>
          <a:p>
            <a:r>
              <a:rPr lang="nl-NL" sz="44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Missie</a:t>
            </a:r>
          </a:p>
        </p:txBody>
      </p:sp>
      <p:pic>
        <p:nvPicPr>
          <p:cNvPr id="16" name="Tijdelijke aanduiding voor afbeelding 15" descr="Afbeelding met binnen, tafel, keuken, kamer&#10;&#10;Automatisch gegenereerde beschrijving">
            <a:extLst>
              <a:ext uri="{FF2B5EF4-FFF2-40B4-BE49-F238E27FC236}">
                <a16:creationId xmlns:a16="http://schemas.microsoft.com/office/drawing/2014/main" id="{C5A639F8-711F-A248-9D35-5584F21DCA72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3"/>
          <a:srcRect l="7755" r="7755"/>
          <a:stretch>
            <a:fillRect/>
          </a:stretch>
        </p:blipFill>
        <p:spPr>
          <a:xfrm>
            <a:off x="5103705" y="909000"/>
            <a:ext cx="6480000" cy="5040000"/>
          </a:xfr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20ADFB0F-5086-AF44-B47A-FC35DD1F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295" y="2216135"/>
            <a:ext cx="3632320" cy="467573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dirty="0">
                <a:latin typeface="Georgia" panose="02040502050405020303" pitchFamily="18" charset="0"/>
              </a:rPr>
              <a:t>We leren en leven samen om ervoor te zorgen dat onze leerlingen als zelfstandig individu de wereld open, weerbaar en bewust tegemoet kunnen treden.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4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67DB-7015-1FE3-B66F-FF32E593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2537BB-DAD8-DAA5-78B7-9249A5A8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68296"/>
            <a:ext cx="486695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Hoe doen we dat?</a:t>
            </a:r>
            <a:endParaRPr lang="en-US" sz="480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47C31687-39E3-5C7A-B844-F99A5370E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561" y="1947856"/>
            <a:ext cx="7252964" cy="4741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400" dirty="0">
                <a:latin typeface="Georgia" panose="02040502050405020303" pitchFamily="18" charset="0"/>
              </a:rPr>
              <a:t>- Brede ontwikkeling: hoofd-hart-handen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Leerplan op basis van ontwikkelingsfasen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Kunstzinnig onderwijs</a:t>
            </a:r>
            <a:endParaRPr lang="nl-NL" sz="2400" dirty="0">
              <a:latin typeface="Georgia" panose="02040502050405020303" pitchFamily="18" charset="0"/>
            </a:endParaRPr>
          </a:p>
          <a:p>
            <a:r>
              <a:rPr lang="nl-NL" altLang="nl-NL" sz="2400" dirty="0">
                <a:latin typeface="Georgia" panose="02040502050405020303" pitchFamily="18" charset="0"/>
              </a:rPr>
              <a:t>- Hoge verwachtingen 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Open communicatie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Periodes – activiteiten – stages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Brede school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8F374-B9C1-13AD-6126-BF5A2546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672" y="0"/>
            <a:ext cx="3073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AC015317-33BA-A747-B2FB-B55A8B10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68296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Bovenbouw</a:t>
            </a:r>
            <a:endParaRPr lang="en-US" sz="480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20ADFB0F-5086-AF44-B47A-FC35DD1F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6561" y="1947856"/>
            <a:ext cx="4017885" cy="4741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altLang="nl-NL" sz="2400" dirty="0">
                <a:latin typeface="Georgia" panose="02040502050405020303" pitchFamily="18" charset="0"/>
              </a:rPr>
              <a:t>Eigen verantwoordelijkheid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Formatief handelen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3 proefweken/3 se weken</a:t>
            </a:r>
          </a:p>
          <a:p>
            <a:r>
              <a:rPr lang="nl-NL" altLang="nl-NL" sz="2400" dirty="0" err="1">
                <a:latin typeface="Georgia" panose="02040502050405020303" pitchFamily="18" charset="0"/>
              </a:rPr>
              <a:t>Pta</a:t>
            </a:r>
            <a:r>
              <a:rPr lang="nl-NL" altLang="nl-NL" sz="2400" dirty="0">
                <a:latin typeface="Georgia" panose="02040502050405020303" pitchFamily="18" charset="0"/>
              </a:rPr>
              <a:t> (voornamelijk) eind klas 5 en klas 6</a:t>
            </a:r>
          </a:p>
          <a:p>
            <a:endParaRPr lang="nl-NL" altLang="nl-NL" sz="2400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D5EC2-A5FE-1217-78ED-4271FFE0FD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38" y="866136"/>
            <a:ext cx="64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9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8A8A935-AF6A-D986-2F78-D52A86B0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43" y="75662"/>
            <a:ext cx="6530267" cy="1325563"/>
          </a:xfrm>
        </p:spPr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Voorbeeldrooster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8516D3F4-68E9-EE46-6036-58FF98186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95646"/>
              </p:ext>
            </p:extLst>
          </p:nvPr>
        </p:nvGraphicFramePr>
        <p:xfrm>
          <a:off x="657225" y="1497432"/>
          <a:ext cx="5438776" cy="4860501"/>
        </p:xfrm>
        <a:graphic>
          <a:graphicData uri="http://schemas.openxmlformats.org/drawingml/2006/table">
            <a:tbl>
              <a:tblPr firstRow="1" firstCol="1" bandRow="1"/>
              <a:tblGrid>
                <a:gridCol w="1050110">
                  <a:extLst>
                    <a:ext uri="{9D8B030D-6E8A-4147-A177-3AD203B41FA5}">
                      <a16:colId xmlns:a16="http://schemas.microsoft.com/office/drawing/2014/main" val="1267757938"/>
                    </a:ext>
                  </a:extLst>
                </a:gridCol>
                <a:gridCol w="1755343">
                  <a:extLst>
                    <a:ext uri="{9D8B030D-6E8A-4147-A177-3AD203B41FA5}">
                      <a16:colId xmlns:a16="http://schemas.microsoft.com/office/drawing/2014/main" val="3595406397"/>
                    </a:ext>
                  </a:extLst>
                </a:gridCol>
                <a:gridCol w="2633323">
                  <a:extLst>
                    <a:ext uri="{9D8B030D-6E8A-4147-A177-3AD203B41FA5}">
                      <a16:colId xmlns:a16="http://schemas.microsoft.com/office/drawing/2014/main" val="713446750"/>
                    </a:ext>
                  </a:extLst>
                </a:gridCol>
              </a:tblGrid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Lesuur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Tijd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Vak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1932"/>
                  </a:ext>
                </a:extLst>
              </a:tr>
              <a:tr h="785321">
                <a:tc>
                  <a:txBody>
                    <a:bodyPr/>
                    <a:lstStyle/>
                    <a:p>
                      <a:pPr algn="l"/>
                      <a:r>
                        <a:rPr lang="nl-NL" sz="2000" kern="1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+2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08:40 – 10:10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469738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10:10 – 11:00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Wiskunde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560603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Pauze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11:00 – 11:20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377399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11:20 – 12:10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Duits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086870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12:10 – 13:00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Nederlands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866825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Pauze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13:00 – 13:30</a:t>
                      </a:r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3988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13:30 – 14:20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Scheikunde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615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14:20 – 14:30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2000" kern="1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36283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14:30 – 15:20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40326"/>
                  </a:ext>
                </a:extLst>
              </a:tr>
              <a:tr h="407518"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15;20 – 16:10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2000" kern="1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Mentoruur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934552"/>
                  </a:ext>
                </a:extLst>
              </a:tr>
            </a:tbl>
          </a:graphicData>
        </a:graphic>
      </p:graphicFrame>
      <p:pic>
        <p:nvPicPr>
          <p:cNvPr id="4" name="Afbeelding 3" descr="Afbeelding met kleding, persoon, Medische apparatuur, overdekt&#10;&#10;Automatisch gegenereerde beschrijving">
            <a:extLst>
              <a:ext uri="{FF2B5EF4-FFF2-40B4-BE49-F238E27FC236}">
                <a16:creationId xmlns:a16="http://schemas.microsoft.com/office/drawing/2014/main" id="{3AB70774-8AC6-7F41-91CB-A602982A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763" y="0"/>
            <a:ext cx="4591237" cy="68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705C9-9B6C-DCD0-279A-1262E0222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A29EDC97-D774-31F3-A117-56D2180B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68296"/>
            <a:ext cx="10047599" cy="139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Profielen vwo - maatschappij</a:t>
            </a: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1EDA47-5076-612B-7A48-4F371AFE124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6561" y="1381759"/>
            <a:ext cx="1080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1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6471-436D-5315-1BCD-0A4E615EB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D721E5AD-E16F-DE58-4515-8979C66F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68296"/>
            <a:ext cx="10047599" cy="139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Profielen vwo - natuur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5EFAA-C7A5-7BCF-A28E-7CDA19A5B36E}"/>
              </a:ext>
            </a:extLst>
          </p:cNvPr>
          <p:cNvPicPr>
            <a:picLocks/>
          </p:cNvPicPr>
          <p:nvPr/>
        </p:nvPicPr>
        <p:blipFill>
          <a:blip r:embed="rId3"/>
          <a:srcRect t="2822" b="7270"/>
          <a:stretch/>
        </p:blipFill>
        <p:spPr>
          <a:xfrm>
            <a:off x="376561" y="1564640"/>
            <a:ext cx="10795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9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A86A2-6986-4AAB-AEED-33B8B3082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29294106-4D10-225E-234A-FD91FCD7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61" y="168296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4000" dirty="0">
                <a:solidFill>
                  <a:srgbClr val="70AD47">
                    <a:lumMod val="75000"/>
                  </a:srgbClr>
                </a:solidFill>
                <a:latin typeface="Georgia" panose="02040502050405020303" pitchFamily="18" charset="0"/>
              </a:rPr>
              <a:t>Hoe nu verder?</a:t>
            </a:r>
            <a:endParaRPr lang="en-US" sz="4800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D2B2CB2-F3FF-4D9C-B42E-3DBEB5E8E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083" y="1645748"/>
            <a:ext cx="5084638" cy="4741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400" dirty="0">
                <a:latin typeface="Georgia" panose="02040502050405020303" pitchFamily="18" charset="0"/>
              </a:rPr>
              <a:t>- Open dag 25 januari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Meelopen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</a:t>
            </a:r>
            <a:r>
              <a:rPr lang="nl-NL" altLang="nl-NL" sz="2400" dirty="0">
                <a:latin typeface="Georgia" panose="02040502050405020303" pitchFamily="18" charset="0"/>
                <a:hlinkClick r:id="rId3"/>
              </a:rPr>
              <a:t>www.bernardlievegoedcollege.nl</a:t>
            </a:r>
            <a:r>
              <a:rPr lang="nl-NL" altLang="nl-NL" sz="2400" dirty="0">
                <a:latin typeface="Georgia" panose="02040502050405020303" pitchFamily="18" charset="0"/>
              </a:rPr>
              <a:t> </a:t>
            </a:r>
          </a:p>
          <a:p>
            <a:r>
              <a:rPr lang="nl-NL" altLang="nl-NL" sz="2400" dirty="0">
                <a:latin typeface="Georgia" panose="02040502050405020303" pitchFamily="18" charset="0"/>
              </a:rPr>
              <a:t>- In gesprek met</a:t>
            </a:r>
          </a:p>
          <a:p>
            <a:endParaRPr lang="nl-NL" altLang="nl-NL" sz="2400" dirty="0">
              <a:latin typeface="Georgia" panose="02040502050405020303" pitchFamily="18" charset="0"/>
            </a:endParaRPr>
          </a:p>
          <a:p>
            <a:r>
              <a:rPr lang="nl-NL" altLang="nl-NL" sz="2400" dirty="0">
                <a:latin typeface="Georgia" panose="02040502050405020303" pitchFamily="18" charset="0"/>
              </a:rPr>
              <a:t>- Contactpersoon, Sander Wijsman (decaan)</a:t>
            </a:r>
          </a:p>
          <a:p>
            <a:r>
              <a:rPr lang="nl-NL" altLang="nl-NL" sz="2400" dirty="0">
                <a:latin typeface="Georgia" panose="02040502050405020303" pitchFamily="18" charset="0"/>
                <a:hlinkClick r:id="rId4"/>
              </a:rPr>
              <a:t>s.wijsman@stichtinglvo.nl</a:t>
            </a:r>
            <a:r>
              <a:rPr lang="nl-NL" altLang="nl-NL" sz="24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" name="Afbeelding 3" descr="Afbeelding met massa, mensen, gebouw, persoon&#10;&#10;Automatisch gegenereerde beschrijving">
            <a:extLst>
              <a:ext uri="{FF2B5EF4-FFF2-40B4-BE49-F238E27FC236}">
                <a16:creationId xmlns:a16="http://schemas.microsoft.com/office/drawing/2014/main" id="{E06C7B0C-ECB4-90EE-18A3-316B1A53E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74" r="26996" b="1"/>
          <a:stretch/>
        </p:blipFill>
        <p:spPr>
          <a:xfrm>
            <a:off x="5240196" y="427538"/>
            <a:ext cx="6590721" cy="59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6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EF1E73C7B6F54DA13B6135C00604A0" ma:contentTypeVersion="12" ma:contentTypeDescription="Een nieuw document maken." ma:contentTypeScope="" ma:versionID="cf85006753adfbd2f4382d062540ed8f">
  <xsd:schema xmlns:xsd="http://www.w3.org/2001/XMLSchema" xmlns:xs="http://www.w3.org/2001/XMLSchema" xmlns:p="http://schemas.microsoft.com/office/2006/metadata/properties" xmlns:ns2="3810036f-56f0-4007-a8b4-1249b82da907" xmlns:ns3="a1350d01-d8b2-48f8-ab02-199c5fdaea47" targetNamespace="http://schemas.microsoft.com/office/2006/metadata/properties" ma:root="true" ma:fieldsID="b824bd7d693f45edb8bed00a095cd2e4" ns2:_="" ns3:_="">
    <xsd:import namespace="3810036f-56f0-4007-a8b4-1249b82da907"/>
    <xsd:import namespace="a1350d01-d8b2-48f8-ab02-199c5fdaea4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0036f-56f0-4007-a8b4-1249b82da90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f6d56fa3-0b61-47b5-a8cd-6e1c297cf7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50d01-d8b2-48f8-ab02-199c5fdaea4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f763553-cd26-4645-bc2a-15ed335ea6c8}" ma:internalName="TaxCatchAll" ma:showField="CatchAllData" ma:web="a1350d01-d8b2-48f8-ab02-199c5fdaea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E2B0C-D1D6-4BD6-BC92-01E5C4C3A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10036f-56f0-4007-a8b4-1249b82da907"/>
    <ds:schemaRef ds:uri="a1350d01-d8b2-48f8-ab02-199c5fdaea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F35027-D210-4226-90AC-05BC0C7273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845</TotalTime>
  <Words>190</Words>
  <Application>Microsoft Macintosh PowerPoint</Application>
  <PresentationFormat>Widescreen</PresentationFormat>
  <Paragraphs>64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Office Theme</vt:lpstr>
      <vt:lpstr>Bernard Lievegoed College</vt:lpstr>
      <vt:lpstr>Missie</vt:lpstr>
      <vt:lpstr>Hoe doen we dat?</vt:lpstr>
      <vt:lpstr>Bovenbouw</vt:lpstr>
      <vt:lpstr>Voorbeeldrooster</vt:lpstr>
      <vt:lpstr>Profielen vwo - maatschappij</vt:lpstr>
      <vt:lpstr>Profielen vwo - natuur</vt:lpstr>
      <vt:lpstr>Hoe nu verder?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 in lettertype Georgia 48</dc:title>
  <dc:creator>andrea bertus</dc:creator>
  <cp:lastModifiedBy>Sander Wijsman</cp:lastModifiedBy>
  <cp:revision>16</cp:revision>
  <dcterms:created xsi:type="dcterms:W3CDTF">2020-10-02T10:35:18Z</dcterms:created>
  <dcterms:modified xsi:type="dcterms:W3CDTF">2025-01-13T14:14:37Z</dcterms:modified>
</cp:coreProperties>
</file>